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1" name="Picture 20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812280" y="1170432"/>
            <a:ext cx="411480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5160" y="1353312"/>
            <a:ext cx="3749039" cy="2834640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 rot="21480000">
            <a:off x="7315200" y="4462272"/>
            <a:ext cx="3108960" cy="43891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315200" y="4498848"/>
            <a:ext cx="31089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Maldives Election Awareness</a:t>
            </a:r>
          </a:p>
        </p:txBody>
      </p:sp>
      <p:sp>
        <p:nvSpPr>
          <p:cNvPr id="31" name="Rounded Rectangle 30"/>
          <p:cNvSpPr/>
          <p:nvPr/>
        </p:nvSpPr>
        <p:spPr>
          <a:xfrm rot="21480000">
            <a:off x="685800" y="1143000"/>
            <a:ext cx="1124712" cy="43891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1179576"/>
            <a:ext cx="1124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QUIZ 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3232" y="1737360"/>
            <a:ext cx="5349240" cy="10515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300" b="1">
                <a:solidFill>
                  <a:srgbClr val="091F40"/>
                </a:solidFill>
                <a:latin typeface="Arial"/>
              </a:rPr>
              <a:t>Election Day Readiness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808" y="2880360"/>
            <a:ext cx="502920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700" b="1">
                <a:solidFill>
                  <a:srgbClr val="0054A4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9808" y="3456432"/>
            <a:ext cx="5349240" cy="7315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600" b="0">
                <a:solidFill>
                  <a:srgbClr val="515C70"/>
                </a:solidFill>
                <a:latin typeface="Arial"/>
              </a:rPr>
              <a:t>Support peaceful, informed, and confident participation on election day.</a:t>
            </a:r>
          </a:p>
        </p:txBody>
      </p:sp>
      <p:sp>
        <p:nvSpPr>
          <p:cNvPr id="36" name="Rounded Rectangle 35"/>
          <p:cNvSpPr/>
          <p:nvPr/>
        </p:nvSpPr>
        <p:spPr>
          <a:xfrm rot="21360000">
            <a:off x="777240" y="4480560"/>
            <a:ext cx="1481328" cy="310896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77240" y="4517136"/>
            <a:ext cx="14813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#rights</a:t>
            </a:r>
          </a:p>
        </p:txBody>
      </p:sp>
      <p:sp>
        <p:nvSpPr>
          <p:cNvPr id="38" name="Rounded Rectangle 37"/>
          <p:cNvSpPr/>
          <p:nvPr/>
        </p:nvSpPr>
        <p:spPr>
          <a:xfrm rot="120000">
            <a:off x="2368296" y="4480560"/>
            <a:ext cx="1481328" cy="310896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368296" y="4517136"/>
            <a:ext cx="14813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#verify</a:t>
            </a:r>
          </a:p>
        </p:txBody>
      </p:sp>
      <p:sp>
        <p:nvSpPr>
          <p:cNvPr id="40" name="Rounded Rectangle 39"/>
          <p:cNvSpPr/>
          <p:nvPr/>
        </p:nvSpPr>
        <p:spPr>
          <a:xfrm rot="21480000">
            <a:off x="3959352" y="4480560"/>
            <a:ext cx="1261872" cy="310896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959352" y="4517136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#vote</a:t>
            </a:r>
          </a:p>
        </p:txBody>
      </p:sp>
      <p:sp>
        <p:nvSpPr>
          <p:cNvPr id="42" name="Rounded Rectangle 41"/>
          <p:cNvSpPr/>
          <p:nvPr/>
        </p:nvSpPr>
        <p:spPr>
          <a:xfrm rot="180000">
            <a:off x="5330952" y="4480560"/>
            <a:ext cx="1371600" cy="310896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330952" y="4517136"/>
            <a:ext cx="13716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#youth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7240" y="5230368"/>
            <a:ext cx="5120640" cy="25603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50" b="0">
                <a:solidFill>
                  <a:srgbClr val="515C70"/>
                </a:solidFill>
                <a:latin typeface="Arial"/>
              </a:rPr>
              <a:t>Swipe-style PPT deck for youth civic education sessions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Are official results the same as social media predictions?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No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if the post has many shares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if a party posts it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Official results come from the Elections Commission, not from rumours or unofficial posts.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Who should be allowed to vote freely?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Every eligible voter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people from one party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people with the same opinion as you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people approved by candidates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Every eligible voter has the right to participate freely without intimidation.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is the best election-day message?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Vote freely, peacefully and responsibly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Pressure people to vote your way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Share unverified results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Believe every rumour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Peaceful, informed, and responsible participation strengthens democracy.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Readiness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97280"/>
            <a:ext cx="5120640" cy="4572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100" b="1">
                <a:solidFill>
                  <a:srgbClr val="091F40"/>
                </a:solidFill>
                <a:latin typeface="Arial"/>
              </a:rPr>
              <a:t>Answer Key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572768"/>
            <a:ext cx="6126480" cy="2743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Reveal answers after participants complete the quiz.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2960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176272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176272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76272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529584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529584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29584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882896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882896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82896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236208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236208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36208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B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22960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22960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2960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176272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2176272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Q7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76272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3529584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3529584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29584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882896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882896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82896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236208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236208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Q10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36208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7818120" y="1280160"/>
            <a:ext cx="3337560" cy="3840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1" name="Picture 6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0" y="1463040"/>
            <a:ext cx="2971800" cy="2240280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8183879" y="3950208"/>
            <a:ext cx="2606040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183879" y="3986784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8–10: Strong awareness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8183879" y="4434840"/>
            <a:ext cx="2606040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183879" y="4471416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5–7: Review key points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8183879" y="4919472"/>
            <a:ext cx="2606040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8183879" y="4956048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0–4: Keep learning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822960" y="4846320"/>
            <a:ext cx="626364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24128" y="4983480"/>
            <a:ext cx="5852160" cy="2286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50" b="0">
                <a:solidFill>
                  <a:srgbClr val="091F40"/>
                </a:solidFill>
                <a:latin typeface="Arial"/>
              </a:rPr>
              <a:t>Facilitator prompt: Ask participants which answer surprised them most and why.</a:t>
            </a:r>
          </a:p>
        </p:txBody>
      </p:sp>
      <p:sp>
        <p:nvSpPr>
          <p:cNvPr id="70" name="Rectangle 69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Readiness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97280"/>
            <a:ext cx="5943600" cy="43891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000" b="1">
                <a:solidFill>
                  <a:srgbClr val="091F40"/>
                </a:solidFill>
                <a:latin typeface="Arial"/>
              </a:rPr>
              <a:t>Legal references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600200"/>
            <a:ext cx="662940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Use these references to keep the quiz grounded in Maldivian election law and official civic education sources.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68680" y="2240280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024128" y="2340864"/>
            <a:ext cx="256032" cy="25603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4128" y="2377440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17320" y="2331720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Elections (General) Act: voting procedures and complaint mechanisms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68680" y="2898648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1024128" y="2999232"/>
            <a:ext cx="256032" cy="25603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24128" y="3035808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17320" y="2990088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Elections Commission of Maldives: election day guidance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68680" y="3557016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1024128" y="3657600"/>
            <a:ext cx="256032" cy="25603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24128" y="3694176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17320" y="3648456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Constitution of the Maldives: secret ballot and participation rights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68680" y="4709160"/>
            <a:ext cx="65379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078992" y="4846320"/>
            <a:ext cx="6108192" cy="32918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150" b="0">
                <a:solidFill>
                  <a:srgbClr val="515C70"/>
                </a:solidFill>
                <a:latin typeface="Arial"/>
              </a:rPr>
              <a:t>Disclaimer: This is for civic and voter education only. For official election dates, voter registration, polling locations, candidate lists, complaints, and results, refer to the Elections Commission of Maldives.</a:t>
            </a:r>
          </a:p>
        </p:txBody>
      </p:sp>
      <p:pic>
        <p:nvPicPr>
          <p:cNvPr id="44" name="Picture 43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3568" y="1481328"/>
            <a:ext cx="2926080" cy="2743200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 rot="21480000">
            <a:off x="7863840" y="4434840"/>
            <a:ext cx="3154680" cy="43891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863840" y="4471416"/>
            <a:ext cx="31546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Know your rights. Check the source.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1" name="Picture 20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1298448"/>
            <a:ext cx="3840480" cy="2926080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 rot="21480000">
            <a:off x="777240" y="1325880"/>
            <a:ext cx="1920240" cy="43891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77240" y="1362456"/>
            <a:ext cx="19202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091F40"/>
                </a:solidFill>
                <a:latin typeface="Arial"/>
              </a:rPr>
              <a:t>End of Quiz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" y="2011680"/>
            <a:ext cx="5486400" cy="7315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400" b="1">
                <a:solidFill>
                  <a:srgbClr val="091F40"/>
                </a:solidFill>
                <a:latin typeface="Arial"/>
              </a:rPr>
              <a:t>Thank you for participating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2926080"/>
            <a:ext cx="5394960" cy="6400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700" b="0">
                <a:solidFill>
                  <a:srgbClr val="515C70"/>
                </a:solidFill>
                <a:latin typeface="Arial"/>
              </a:rPr>
              <a:t>Keep checking official sources, protect your vote, and help your community participate freely and responsibly.</a:t>
            </a:r>
          </a:p>
        </p:txBody>
      </p:sp>
      <p:sp>
        <p:nvSpPr>
          <p:cNvPr id="32" name="Rounded Rectangle 31"/>
          <p:cNvSpPr/>
          <p:nvPr/>
        </p:nvSpPr>
        <p:spPr>
          <a:xfrm rot="60000">
            <a:off x="868680" y="3977639"/>
            <a:ext cx="2834640" cy="41148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68680" y="4014215"/>
            <a:ext cx="2834640" cy="3749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Check before you share</a:t>
            </a:r>
          </a:p>
        </p:txBody>
      </p:sp>
      <p:sp>
        <p:nvSpPr>
          <p:cNvPr id="34" name="Rounded Rectangle 33"/>
          <p:cNvSpPr/>
          <p:nvPr/>
        </p:nvSpPr>
        <p:spPr>
          <a:xfrm rot="21480000">
            <a:off x="3886200" y="3950208"/>
            <a:ext cx="2377440" cy="41148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886200" y="3986784"/>
            <a:ext cx="2377440" cy="3749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My vote matters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49440" y="4709160"/>
            <a:ext cx="3383280" cy="32918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W&amp;D Election Awareness Hub</a:t>
            </a:r>
          </a:p>
        </p:txBody>
      </p:sp>
      <p:sp>
        <p:nvSpPr>
          <p:cNvPr id="37" name="Rectangle 3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Readiness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78992"/>
            <a:ext cx="5760720" cy="4572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000" b="1">
                <a:solidFill>
                  <a:srgbClr val="091F40"/>
                </a:solidFill>
                <a:latin typeface="Arial"/>
              </a:rPr>
              <a:t>How to play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554480"/>
            <a:ext cx="5943600" cy="32004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A quick, interactive quiz designed for youth sessions, community forums, and website engagement.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9808" y="205740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960120" y="2221992"/>
            <a:ext cx="347472" cy="34747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0120" y="225856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81328" y="219456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Use this quiz before election day to help voters prepare practically.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49808" y="301752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960120" y="3182112"/>
            <a:ext cx="347472" cy="34747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60120" y="321868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81328" y="315468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Discuss what voters should do before arriving, inside the polling station, and after voting.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49808" y="397764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60120" y="4142232"/>
            <a:ext cx="347472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60120" y="417880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81328" y="411480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Reinforce peaceful participation and respect for election procedures.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452360" y="1143000"/>
            <a:ext cx="3703320" cy="4983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6679" y="1417320"/>
            <a:ext cx="3154680" cy="2377440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7909560" y="3858768"/>
            <a:ext cx="1280160" cy="310896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909560" y="3895344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8–10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08592" y="3858768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Excellent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909560" y="4343400"/>
            <a:ext cx="1280160" cy="310896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909560" y="4379976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91F40"/>
                </a:solidFill>
                <a:latin typeface="Arial"/>
              </a:rPr>
              <a:t>5–7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308592" y="4343400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Good effort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909560" y="4828032"/>
            <a:ext cx="1280160" cy="310896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909560" y="4864608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91F40"/>
                </a:solidFill>
                <a:latin typeface="Arial"/>
              </a:rPr>
              <a:t>0–4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308592" y="4828032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Keep learning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909560" y="5440680"/>
            <a:ext cx="2834640" cy="32004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100" b="0">
                <a:solidFill>
                  <a:srgbClr val="515C70"/>
                </a:solidFill>
                <a:latin typeface="Arial"/>
              </a:rPr>
              <a:t>Tip: encourage discussion after each answer.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Before election day, what should a voter check?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Voter registration and polling/ballot box information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social media comments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Which rumour is most popular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Nothing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Voters should verify registration and polling details early to avoid confusion.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should voters bring on election day?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The required identification document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Someone else’s ID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Campaign gifts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 screenshot of a rumour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Voters should bring the identification document required by the Elections Commission.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should happen before a ballot box is used?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should be handled according to official procedures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should be opened privately by candidates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should be hidden from voters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should be filled before voting starts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Ballot boxes must be prepared and checked according to official procedures.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How should the voting booth be arranged?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So voters can mark ballots screened from observation by others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So everyone can see the ballot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So candidates can watch voters mark ballots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So voters must show their choice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The voting booth must protect privacy so each person can vote independently and secretly.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Can another person mark your ballot for you?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Yes, anyone can mark it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No, except assistance allowed under law for voters who are physically unable to mark it themselves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Yes, a candidate can mark it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Yes, a party activist can mark it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Assistance with marking a ballot is allowed only in specific circumstances defined by election rules.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should you do if you see a problem at a polling station?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Follow official complaint/reporting procedures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Start a fight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Stop others from voting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Post unverified accusations immediately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Problems at polling stations should be raised through official complaint or reporting procedures.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Election Day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should voters do after voting?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Leave peacefully and respect others’ right to vote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Pressure others in line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Ask people to reveal their vote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Block the polling area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Respecting others’ right to vote helps maintain a peaceful polling environment.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