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g"/><Relationship Id="rId3" Type="http://schemas.openxmlformats.org/officeDocument/2006/relationships/image" Target="../media/image2.jp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jpg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7" name="Rounded Rectangle 26"/>
          <p:cNvSpPr/>
          <p:nvPr/>
        </p:nvSpPr>
        <p:spPr>
          <a:xfrm>
            <a:off x="6812280" y="1170432"/>
            <a:ext cx="4114800" cy="438912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8" name="Picture 27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995160" y="1353312"/>
            <a:ext cx="3749039" cy="2834640"/>
          </a:xfrm>
          <a:prstGeom prst="rect">
            <a:avLst/>
          </a:prstGeom>
        </p:spPr>
      </p:pic>
      <p:sp>
        <p:nvSpPr>
          <p:cNvPr id="29" name="Rounded Rectangle 28"/>
          <p:cNvSpPr/>
          <p:nvPr/>
        </p:nvSpPr>
        <p:spPr>
          <a:xfrm rot="21480000">
            <a:off x="7315200" y="4462272"/>
            <a:ext cx="3108960" cy="43891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0" name="TextBox 29"/>
          <p:cNvSpPr txBox="1"/>
          <p:nvPr/>
        </p:nvSpPr>
        <p:spPr>
          <a:xfrm>
            <a:off x="7315200" y="4498848"/>
            <a:ext cx="310896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Maldives Election Awareness</a:t>
            </a:r>
          </a:p>
        </p:txBody>
      </p:sp>
      <p:sp>
        <p:nvSpPr>
          <p:cNvPr id="31" name="Rounded Rectangle 30"/>
          <p:cNvSpPr/>
          <p:nvPr/>
        </p:nvSpPr>
        <p:spPr>
          <a:xfrm rot="21480000">
            <a:off x="685800" y="1143000"/>
            <a:ext cx="1124712" cy="43891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685800" y="1179576"/>
            <a:ext cx="1124712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FFFFFF"/>
                </a:solidFill>
                <a:latin typeface="Arial"/>
              </a:rPr>
              <a:t>QUIZ 7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13232" y="1737360"/>
            <a:ext cx="5349240" cy="10515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300" b="1">
                <a:solidFill>
                  <a:srgbClr val="091F40"/>
                </a:solidFill>
                <a:latin typeface="Arial"/>
              </a:rPr>
              <a:t>By-elections in the Maldives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749808" y="2880360"/>
            <a:ext cx="50292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1">
                <a:solidFill>
                  <a:srgbClr val="0054A4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749808" y="3456432"/>
            <a:ext cx="534924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600" b="0">
                <a:solidFill>
                  <a:srgbClr val="515C70"/>
                </a:solidFill>
                <a:latin typeface="Arial"/>
              </a:rPr>
              <a:t>Understand what by-elections are, why they matter, and how voters can participate responsibly.</a:t>
            </a:r>
          </a:p>
        </p:txBody>
      </p:sp>
      <p:sp>
        <p:nvSpPr>
          <p:cNvPr id="36" name="Rounded Rectangle 35"/>
          <p:cNvSpPr/>
          <p:nvPr/>
        </p:nvSpPr>
        <p:spPr>
          <a:xfrm rot="21360000">
            <a:off x="777240" y="4480560"/>
            <a:ext cx="1481328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777240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#rights</a:t>
            </a:r>
          </a:p>
        </p:txBody>
      </p:sp>
      <p:sp>
        <p:nvSpPr>
          <p:cNvPr id="38" name="Rounded Rectangle 37"/>
          <p:cNvSpPr/>
          <p:nvPr/>
        </p:nvSpPr>
        <p:spPr>
          <a:xfrm rot="120000">
            <a:off x="2368296" y="4480560"/>
            <a:ext cx="1481328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2368296" y="4517136"/>
            <a:ext cx="1481328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#verify</a:t>
            </a:r>
          </a:p>
        </p:txBody>
      </p:sp>
      <p:sp>
        <p:nvSpPr>
          <p:cNvPr id="40" name="Rounded Rectangle 39"/>
          <p:cNvSpPr/>
          <p:nvPr/>
        </p:nvSpPr>
        <p:spPr>
          <a:xfrm rot="21480000">
            <a:off x="3959352" y="4480560"/>
            <a:ext cx="1261872" cy="310896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3959352" y="4517136"/>
            <a:ext cx="1261872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#vote</a:t>
            </a:r>
          </a:p>
        </p:txBody>
      </p:sp>
      <p:sp>
        <p:nvSpPr>
          <p:cNvPr id="42" name="Rounded Rectangle 41"/>
          <p:cNvSpPr/>
          <p:nvPr/>
        </p:nvSpPr>
        <p:spPr>
          <a:xfrm rot="180000">
            <a:off x="5330952" y="4480560"/>
            <a:ext cx="1371600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330952" y="4517136"/>
            <a:ext cx="137160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#youth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777240" y="5230368"/>
            <a:ext cx="5120640" cy="25603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515C70"/>
                </a:solidFill>
                <a:latin typeface="Arial"/>
              </a:rPr>
              <a:t>Swipe-style PPT deck for youth civic education sessions</a:t>
            </a:r>
          </a:p>
        </p:txBody>
      </p:sp>
      <p:sp>
        <p:nvSpPr>
          <p:cNvPr id="45" name="Rectangle 4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Rectangle 4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Q8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must voters check before a by-election?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Official voter registry and polling information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memes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forwarded messages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campaign rumours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Voters should check official voter registry and polling information, especially because by-elections can be more localised.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10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Q9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Who can raise election-related complaints under the Elections (General) Act?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Eligible voters, candidates, political parties, approved observers/monitors and election officials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famous people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social media pages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No one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Elections (General) Act allows eligible voters, candidates, political parties, approved observers/monitors and election officials to raise complaints.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11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Q10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the best message for by-election voters?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Small election, big voice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My vote does not matter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Rumours are enough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national elections count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By-elections may be smaller, but they can directly affect local representation and community decisions.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12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By-elections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12064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100" b="1">
                <a:solidFill>
                  <a:srgbClr val="091F40"/>
                </a:solidFill>
                <a:latin typeface="Arial"/>
              </a:rPr>
              <a:t>Answer Key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72768"/>
            <a:ext cx="6126480" cy="2743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Reveal answers after participants complete the quiz.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22960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TextBox 30"/>
          <p:cNvSpPr txBox="1"/>
          <p:nvPr/>
        </p:nvSpPr>
        <p:spPr>
          <a:xfrm>
            <a:off x="822960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</a:t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822960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33" name="Rounded Rectangle 32"/>
          <p:cNvSpPr/>
          <p:nvPr/>
        </p:nvSpPr>
        <p:spPr>
          <a:xfrm>
            <a:off x="2176272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4" name="TextBox 33"/>
          <p:cNvSpPr txBox="1"/>
          <p:nvPr/>
        </p:nvSpPr>
        <p:spPr>
          <a:xfrm>
            <a:off x="2176272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Q2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176272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3529584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3529584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Q3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3529584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882896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882896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Q4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882896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6236208" y="2148840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6236208" y="2231136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Q5</a:t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236208" y="2441448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45" name="Rounded Rectangle 44"/>
          <p:cNvSpPr/>
          <p:nvPr/>
        </p:nvSpPr>
        <p:spPr>
          <a:xfrm>
            <a:off x="822960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6" name="TextBox 45"/>
          <p:cNvSpPr txBox="1"/>
          <p:nvPr/>
        </p:nvSpPr>
        <p:spPr>
          <a:xfrm>
            <a:off x="822960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Q6</a:t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822960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48" name="Rounded Rectangle 47"/>
          <p:cNvSpPr/>
          <p:nvPr/>
        </p:nvSpPr>
        <p:spPr>
          <a:xfrm>
            <a:off x="2176272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9" name="TextBox 48"/>
          <p:cNvSpPr txBox="1"/>
          <p:nvPr/>
        </p:nvSpPr>
        <p:spPr>
          <a:xfrm>
            <a:off x="2176272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Q7</a:t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2176272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51" name="Rounded Rectangle 50"/>
          <p:cNvSpPr/>
          <p:nvPr/>
        </p:nvSpPr>
        <p:spPr>
          <a:xfrm>
            <a:off x="3529584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TextBox 51"/>
          <p:cNvSpPr txBox="1"/>
          <p:nvPr/>
        </p:nvSpPr>
        <p:spPr>
          <a:xfrm>
            <a:off x="3529584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Q8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3529584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4882896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4882896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Q9</a:t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4882896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6236208" y="3319272"/>
            <a:ext cx="1005840" cy="713232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6236208" y="3401568"/>
            <a:ext cx="1005840" cy="164592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515C70"/>
                </a:solidFill>
                <a:latin typeface="Arial"/>
              </a:rPr>
              <a:t>Q10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6236208" y="3611880"/>
            <a:ext cx="100584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ctr"/>
            <a:r>
              <a:rPr sz="2200" b="1">
                <a:solidFill>
                  <a:srgbClr val="0054A4"/>
                </a:solidFill>
                <a:latin typeface="Arial"/>
              </a:rPr>
              <a:t>A</a:t>
            </a:r>
          </a:p>
        </p:txBody>
      </p:sp>
      <p:sp>
        <p:nvSpPr>
          <p:cNvPr id="60" name="Rounded Rectangle 59"/>
          <p:cNvSpPr/>
          <p:nvPr/>
        </p:nvSpPr>
        <p:spPr>
          <a:xfrm>
            <a:off x="7818120" y="1280160"/>
            <a:ext cx="3337560" cy="3840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61" name="Picture 6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001000" y="1463040"/>
            <a:ext cx="2971800" cy="2240280"/>
          </a:xfrm>
          <a:prstGeom prst="rect">
            <a:avLst/>
          </a:prstGeom>
        </p:spPr>
      </p:pic>
      <p:sp>
        <p:nvSpPr>
          <p:cNvPr id="62" name="Rounded Rectangle 61"/>
          <p:cNvSpPr/>
          <p:nvPr/>
        </p:nvSpPr>
        <p:spPr>
          <a:xfrm>
            <a:off x="8183879" y="3950208"/>
            <a:ext cx="2606040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3" name="TextBox 62"/>
          <p:cNvSpPr txBox="1"/>
          <p:nvPr/>
        </p:nvSpPr>
        <p:spPr>
          <a:xfrm>
            <a:off x="8183879" y="3986784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FFFFFF"/>
                </a:solidFill>
                <a:latin typeface="Arial"/>
              </a:rPr>
              <a:t>8–10: Strong awareness</a:t>
            </a:r>
          </a:p>
        </p:txBody>
      </p:sp>
      <p:sp>
        <p:nvSpPr>
          <p:cNvPr id="64" name="Rounded Rectangle 63"/>
          <p:cNvSpPr/>
          <p:nvPr/>
        </p:nvSpPr>
        <p:spPr>
          <a:xfrm>
            <a:off x="8183879" y="4434840"/>
            <a:ext cx="2606040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5" name="TextBox 64"/>
          <p:cNvSpPr txBox="1"/>
          <p:nvPr/>
        </p:nvSpPr>
        <p:spPr>
          <a:xfrm>
            <a:off x="8183879" y="4471416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5–7: Review key points</a:t>
            </a:r>
          </a:p>
        </p:txBody>
      </p:sp>
      <p:sp>
        <p:nvSpPr>
          <p:cNvPr id="66" name="Rounded Rectangle 65"/>
          <p:cNvSpPr/>
          <p:nvPr/>
        </p:nvSpPr>
        <p:spPr>
          <a:xfrm>
            <a:off x="8183879" y="4919472"/>
            <a:ext cx="2606040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7" name="TextBox 66"/>
          <p:cNvSpPr txBox="1"/>
          <p:nvPr/>
        </p:nvSpPr>
        <p:spPr>
          <a:xfrm>
            <a:off x="8183879" y="4956048"/>
            <a:ext cx="2606040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0–4: Keep learning</a:t>
            </a:r>
          </a:p>
        </p:txBody>
      </p:sp>
      <p:sp>
        <p:nvSpPr>
          <p:cNvPr id="68" name="Rounded Rectangle 67"/>
          <p:cNvSpPr/>
          <p:nvPr/>
        </p:nvSpPr>
        <p:spPr>
          <a:xfrm>
            <a:off x="822960" y="4846320"/>
            <a:ext cx="6263640" cy="777240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9" name="TextBox 68"/>
          <p:cNvSpPr txBox="1"/>
          <p:nvPr/>
        </p:nvSpPr>
        <p:spPr>
          <a:xfrm>
            <a:off x="1024128" y="4983480"/>
            <a:ext cx="5852160" cy="2286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50" b="0">
                <a:solidFill>
                  <a:srgbClr val="091F40"/>
                </a:solidFill>
                <a:latin typeface="Arial"/>
              </a:rPr>
              <a:t>Facilitator prompt: Ask participants which answer surprised them most and why.</a:t>
            </a:r>
          </a:p>
        </p:txBody>
      </p:sp>
      <p:sp>
        <p:nvSpPr>
          <p:cNvPr id="70" name="Rectangle 69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1" name="Rectangle 70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2" name="TextBox 71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73" name="Rounded Rectangle 72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4" name="TextBox 73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13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By-elections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97280"/>
            <a:ext cx="5943600" cy="43891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Legal references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600200"/>
            <a:ext cx="662940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Use these references to keep the quiz grounded in Maldivian election law and official civic education sources.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868680" y="2240280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1024128" y="2340864"/>
            <a:ext cx="256032" cy="25603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1024128" y="2377440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17320" y="2331720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(General) Act, Law No. 11/2008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868680" y="2898648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1024128" y="2999232"/>
            <a:ext cx="256032" cy="25603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1024128" y="3035808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17320" y="2990088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Decentralisation Act of Maldives, Law No. 07/2010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868680" y="3557016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1024128" y="3657600"/>
            <a:ext cx="256032" cy="25603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1024128" y="3694176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091F40"/>
                </a:solidFill>
                <a:latin typeface="Arial"/>
              </a:rPr>
              <a:t>✓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17320" y="3648456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President’s Office: 12th Amendment to the Decentralisation Act, 18 August 2024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868680" y="4215384"/>
            <a:ext cx="6537960" cy="4572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Rounded Rectangle 42"/>
          <p:cNvSpPr/>
          <p:nvPr/>
        </p:nvSpPr>
        <p:spPr>
          <a:xfrm>
            <a:off x="1024128" y="4315968"/>
            <a:ext cx="256032" cy="25603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TextBox 43"/>
          <p:cNvSpPr txBox="1"/>
          <p:nvPr/>
        </p:nvSpPr>
        <p:spPr>
          <a:xfrm>
            <a:off x="1024128" y="4352544"/>
            <a:ext cx="256032" cy="21945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000" b="1">
                <a:solidFill>
                  <a:srgbClr val="FFFFFF"/>
                </a:solidFill>
                <a:latin typeface="Arial"/>
              </a:rPr>
              <a:t>✓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1417320" y="4306824"/>
            <a:ext cx="566928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280" b="0">
                <a:solidFill>
                  <a:srgbClr val="091F40"/>
                </a:solidFill>
                <a:latin typeface="Arial"/>
              </a:rPr>
              <a:t>Elections Commission of Maldives: election information and voter registry</a:t>
            </a:r>
          </a:p>
        </p:txBody>
      </p:sp>
      <p:sp>
        <p:nvSpPr>
          <p:cNvPr id="46" name="Rounded Rectangle 45"/>
          <p:cNvSpPr/>
          <p:nvPr/>
        </p:nvSpPr>
        <p:spPr>
          <a:xfrm>
            <a:off x="868680" y="4709160"/>
            <a:ext cx="6537960" cy="786384"/>
          </a:xfrm>
          <a:prstGeom prst="roundRect">
            <a:avLst/>
          </a:prstGeom>
          <a:solidFill>
            <a:srgbClr val="FFFFFF"/>
          </a:solidFill>
          <a:ln w="1270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7" name="TextBox 46"/>
          <p:cNvSpPr txBox="1"/>
          <p:nvPr/>
        </p:nvSpPr>
        <p:spPr>
          <a:xfrm>
            <a:off x="1078992" y="4846320"/>
            <a:ext cx="6108192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50" b="0">
                <a:solidFill>
                  <a:srgbClr val="515C70"/>
                </a:solidFill>
                <a:latin typeface="Arial"/>
              </a:rPr>
              <a:t>Disclaimer: This is for civic and voter education only. For official election dates, voter registration, polling locations, candidate lists, complaints, and results, refer to the Elections Commission of Maldives.</a:t>
            </a:r>
          </a:p>
        </p:txBody>
      </p:sp>
      <p:pic>
        <p:nvPicPr>
          <p:cNvPr id="48" name="Picture 47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973568" y="1481328"/>
            <a:ext cx="2926080" cy="2743200"/>
          </a:xfrm>
          <a:prstGeom prst="rect">
            <a:avLst/>
          </a:prstGeom>
        </p:spPr>
      </p:pic>
      <p:sp>
        <p:nvSpPr>
          <p:cNvPr id="49" name="Rounded Rectangle 48"/>
          <p:cNvSpPr/>
          <p:nvPr/>
        </p:nvSpPr>
        <p:spPr>
          <a:xfrm rot="21480000">
            <a:off x="7863840" y="4434840"/>
            <a:ext cx="3154680" cy="43891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0" name="TextBox 49"/>
          <p:cNvSpPr txBox="1"/>
          <p:nvPr/>
        </p:nvSpPr>
        <p:spPr>
          <a:xfrm>
            <a:off x="7863840" y="4471416"/>
            <a:ext cx="315468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Know your rights. Check the source.</a:t>
            </a:r>
          </a:p>
        </p:txBody>
      </p:sp>
      <p:sp>
        <p:nvSpPr>
          <p:cNvPr id="51" name="Rectangle 50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2" name="Rectangle 51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3" name="TextBox 52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4" name="Rounded Rectangle 53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TextBox 54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14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1" name="Picture 20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2" name="TextBox 21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6" name="Rectangle 25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720840" y="1298448"/>
            <a:ext cx="3840480" cy="2926080"/>
          </a:xfrm>
          <a:prstGeom prst="rect">
            <a:avLst/>
          </a:prstGeom>
        </p:spPr>
      </p:pic>
      <p:sp>
        <p:nvSpPr>
          <p:cNvPr id="28" name="Rounded Rectangle 27"/>
          <p:cNvSpPr/>
          <p:nvPr/>
        </p:nvSpPr>
        <p:spPr>
          <a:xfrm rot="21480000">
            <a:off x="777240" y="1325880"/>
            <a:ext cx="1920240" cy="43891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77240" y="1362456"/>
            <a:ext cx="1920240" cy="40233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500" b="1">
                <a:solidFill>
                  <a:srgbClr val="091F40"/>
                </a:solidFill>
                <a:latin typeface="Arial"/>
              </a:rPr>
              <a:t>End of Quiz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777240" y="2011680"/>
            <a:ext cx="5486400" cy="73152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400" b="1">
                <a:solidFill>
                  <a:srgbClr val="091F40"/>
                </a:solidFill>
                <a:latin typeface="Arial"/>
              </a:rPr>
              <a:t>Thank you for participating</a:t>
            </a:r>
          </a:p>
        </p:txBody>
      </p:sp>
      <p:sp>
        <p:nvSpPr>
          <p:cNvPr id="31" name="TextBox 30"/>
          <p:cNvSpPr txBox="1"/>
          <p:nvPr/>
        </p:nvSpPr>
        <p:spPr>
          <a:xfrm>
            <a:off x="822960" y="2926080"/>
            <a:ext cx="5394960" cy="6400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700" b="0">
                <a:solidFill>
                  <a:srgbClr val="515C70"/>
                </a:solidFill>
                <a:latin typeface="Arial"/>
              </a:rPr>
              <a:t>Keep checking official sources, protect your vote, and help your community participate freely and responsibly.</a:t>
            </a:r>
          </a:p>
        </p:txBody>
      </p:sp>
      <p:sp>
        <p:nvSpPr>
          <p:cNvPr id="32" name="Rounded Rectangle 31"/>
          <p:cNvSpPr/>
          <p:nvPr/>
        </p:nvSpPr>
        <p:spPr>
          <a:xfrm rot="60000">
            <a:off x="868680" y="3977639"/>
            <a:ext cx="2834640" cy="411480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868680" y="4014215"/>
            <a:ext cx="28346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Check before you share</a:t>
            </a:r>
          </a:p>
        </p:txBody>
      </p:sp>
      <p:sp>
        <p:nvSpPr>
          <p:cNvPr id="34" name="Rounded Rectangle 33"/>
          <p:cNvSpPr/>
          <p:nvPr/>
        </p:nvSpPr>
        <p:spPr>
          <a:xfrm rot="21480000">
            <a:off x="3886200" y="3950208"/>
            <a:ext cx="2377440" cy="41148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TextBox 34"/>
          <p:cNvSpPr txBox="1"/>
          <p:nvPr/>
        </p:nvSpPr>
        <p:spPr>
          <a:xfrm>
            <a:off x="3886200" y="3986784"/>
            <a:ext cx="2377440" cy="3749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My vote matters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949440" y="4709160"/>
            <a:ext cx="3383280" cy="32918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W&amp;D Election Awareness Hub</a:t>
            </a:r>
          </a:p>
        </p:txBody>
      </p:sp>
      <p:sp>
        <p:nvSpPr>
          <p:cNvPr id="37" name="Rectangle 36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Rectangle 37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TextBox 38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40" name="Rounded Rectangle 39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15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By-elections in the Maldives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TextBox 27"/>
          <p:cNvSpPr txBox="1"/>
          <p:nvPr/>
        </p:nvSpPr>
        <p:spPr>
          <a:xfrm>
            <a:off x="685800" y="1078992"/>
            <a:ext cx="5760720" cy="45720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3000" b="1">
                <a:solidFill>
                  <a:srgbClr val="091F40"/>
                </a:solidFill>
                <a:latin typeface="Arial"/>
              </a:rPr>
              <a:t>How to play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713232" y="1554480"/>
            <a:ext cx="594360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00" b="0">
                <a:solidFill>
                  <a:srgbClr val="515C70"/>
                </a:solidFill>
                <a:latin typeface="Arial"/>
              </a:rPr>
              <a:t>A quick, interactive quiz designed for youth sessions, community forums, and website engagement.</a:t>
            </a:r>
          </a:p>
        </p:txBody>
      </p:sp>
      <p:sp>
        <p:nvSpPr>
          <p:cNvPr id="30" name="Rounded Rectangle 29"/>
          <p:cNvSpPr/>
          <p:nvPr/>
        </p:nvSpPr>
        <p:spPr>
          <a:xfrm>
            <a:off x="749808" y="205740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1" name="Rounded Rectangle 30"/>
          <p:cNvSpPr/>
          <p:nvPr/>
        </p:nvSpPr>
        <p:spPr>
          <a:xfrm>
            <a:off x="960120" y="2221992"/>
            <a:ext cx="347472" cy="34747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TextBox 31"/>
          <p:cNvSpPr txBox="1"/>
          <p:nvPr/>
        </p:nvSpPr>
        <p:spPr>
          <a:xfrm>
            <a:off x="960120" y="225856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FFFFFF"/>
                </a:solidFill>
                <a:latin typeface="Arial"/>
              </a:rPr>
              <a:t>1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1481328" y="219456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Read each question and choose A, B, C or D.</a:t>
            </a:r>
          </a:p>
        </p:txBody>
      </p:sp>
      <p:sp>
        <p:nvSpPr>
          <p:cNvPr id="34" name="Rounded Rectangle 33"/>
          <p:cNvSpPr/>
          <p:nvPr/>
        </p:nvSpPr>
        <p:spPr>
          <a:xfrm>
            <a:off x="749808" y="301752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5" name="Rounded Rectangle 34"/>
          <p:cNvSpPr/>
          <p:nvPr/>
        </p:nvSpPr>
        <p:spPr>
          <a:xfrm>
            <a:off x="960120" y="3182112"/>
            <a:ext cx="347472" cy="347472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TextBox 35"/>
          <p:cNvSpPr txBox="1"/>
          <p:nvPr/>
        </p:nvSpPr>
        <p:spPr>
          <a:xfrm>
            <a:off x="960120" y="321868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2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1481328" y="315468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Use this quiz to explain why by-elections matter even when they are smaller than national elections.</a:t>
            </a:r>
          </a:p>
        </p:txBody>
      </p:sp>
      <p:sp>
        <p:nvSpPr>
          <p:cNvPr id="38" name="Rounded Rectangle 37"/>
          <p:cNvSpPr/>
          <p:nvPr/>
        </p:nvSpPr>
        <p:spPr>
          <a:xfrm>
            <a:off x="749808" y="3977640"/>
            <a:ext cx="6217920" cy="713232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9" name="Rounded Rectangle 38"/>
          <p:cNvSpPr/>
          <p:nvPr/>
        </p:nvSpPr>
        <p:spPr>
          <a:xfrm>
            <a:off x="960120" y="4142232"/>
            <a:ext cx="347472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960120" y="4178808"/>
            <a:ext cx="347472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300" b="1">
                <a:solidFill>
                  <a:srgbClr val="091F40"/>
                </a:solidFill>
                <a:latin typeface="Arial"/>
              </a:rPr>
              <a:t>3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1481328" y="4114800"/>
            <a:ext cx="5120640" cy="36576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350" b="0">
                <a:solidFill>
                  <a:srgbClr val="091F40"/>
                </a:solidFill>
                <a:latin typeface="Arial"/>
              </a:rPr>
              <a:t>For official dates, voter lists, candidates and results, always refer to the Elections Commission of Maldives.</a:t>
            </a:r>
          </a:p>
        </p:txBody>
      </p:sp>
      <p:sp>
        <p:nvSpPr>
          <p:cNvPr id="42" name="Rounded Rectangle 41"/>
          <p:cNvSpPr/>
          <p:nvPr/>
        </p:nvSpPr>
        <p:spPr>
          <a:xfrm>
            <a:off x="7452360" y="1143000"/>
            <a:ext cx="3703320" cy="498348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43" name="Picture 42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726679" y="1417320"/>
            <a:ext cx="3154680" cy="2377440"/>
          </a:xfrm>
          <a:prstGeom prst="rect">
            <a:avLst/>
          </a:prstGeom>
        </p:spPr>
      </p:pic>
      <p:sp>
        <p:nvSpPr>
          <p:cNvPr id="44" name="Rounded Rectangle 43"/>
          <p:cNvSpPr/>
          <p:nvPr/>
        </p:nvSpPr>
        <p:spPr>
          <a:xfrm>
            <a:off x="7909560" y="3858768"/>
            <a:ext cx="1280160" cy="310896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7909560" y="3895344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FFFFFF"/>
                </a:solidFill>
                <a:latin typeface="Arial"/>
              </a:rPr>
              <a:t>8–10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9308592" y="3858768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Excellent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7909560" y="4343400"/>
            <a:ext cx="1280160" cy="310896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7909560" y="4379976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5–7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9308592" y="4343400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Good effort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7909560" y="4828032"/>
            <a:ext cx="1280160" cy="310896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1" name="TextBox 50"/>
          <p:cNvSpPr txBox="1"/>
          <p:nvPr/>
        </p:nvSpPr>
        <p:spPr>
          <a:xfrm>
            <a:off x="7909560" y="4864608"/>
            <a:ext cx="1280160" cy="274320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200" b="1">
                <a:solidFill>
                  <a:srgbClr val="091F40"/>
                </a:solidFill>
                <a:latin typeface="Arial"/>
              </a:rPr>
              <a:t>0–4</a:t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9308592" y="4828032"/>
            <a:ext cx="1417320" cy="22860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91F40"/>
                </a:solidFill>
                <a:latin typeface="Arial"/>
              </a:rPr>
              <a:t>Keep learning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7909560" y="5440680"/>
            <a:ext cx="2834640" cy="32004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100" b="0">
                <a:solidFill>
                  <a:srgbClr val="515C70"/>
                </a:solidFill>
                <a:latin typeface="Arial"/>
              </a:rPr>
              <a:t>Tip: encourage discussion after each answer.</a:t>
            </a:r>
          </a:p>
        </p:txBody>
      </p:sp>
      <p:sp>
        <p:nvSpPr>
          <p:cNvPr id="54" name="Rectangle 53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5" name="Rectangle 54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TextBox 55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7" name="Rounded Rectangle 56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8" name="TextBox 57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2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Q1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What is a by-election?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An election held to fill a vacant seat before the next general election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social media poll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campaign rally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A voter registration form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A by-election is held when a seat becomes vacant and voters need to choose a replacement representative.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3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Q2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Who supervises and conducts elections in the Maldives under the Elections (General) Act?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Elections Commission of Maldives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Private media companies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Candidates themselves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Island shops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Elections Commission is responsible for conducting and supervising elections under the Elections (General) Act.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4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Q3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Why do by-elections matter?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They help communities fill vacant representation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They are only entertainment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They cancel voter rights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They replace all regular elections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By-elections help ensure communities continue to have representation when a seat becomes vacant.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5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Q4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For local council vacancies covered by the 12th Amendment, who must notify the Elections Commission?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Local Government Authority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candidates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voters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Foreign observers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12th Amendment requires LGA to notify the Elections Commission of specified council vacancies.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6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Q5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Within how many days must LGA notify the Elections Commission of certain local council vacancies?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14 days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60 days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183 days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365 days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12th Amendment states that LGA must notify the Elections Commission within 14 days of specified vacancies.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7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Q6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After LGA notification, within what period must the Elections Commission schedule a by-election for specified council vacancies?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Within 183 days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Within 10 years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Only after the next presidential election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Never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The 12th Amendment says the Elections Commission must schedule a by-election within 183 days after LGA notification, subject to exceptions.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8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bg>
      <p:bgPr>
        <a:solidFill>
          <a:srgbClr val="FBFDFF"/>
        </a:solidFill>
        <a:effectLst/>
      </p:bgPr>
    </p:bg>
    <p:spTree>
      <p:nvGrpSpPr>
        <p:cNvPr id="1" name=""/>
        <p:cNvGrpSpPr/>
        <p:nvPr/>
      </p:nvGrpSpPr>
      <p:grpSpPr/>
      <p:pic>
        <p:nvPicPr>
          <p:cNvPr id="2" name="Picture 1" descr="youth_bg_wide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72400" y="868680"/>
            <a:ext cx="4480560" cy="5577840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7772400" y="868680"/>
            <a:ext cx="4480560" cy="557784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Oval 3"/>
          <p:cNvSpPr/>
          <p:nvPr/>
        </p:nvSpPr>
        <p:spPr>
          <a:xfrm>
            <a:off x="45720" y="5532120"/>
            <a:ext cx="2377440" cy="914400"/>
          </a:xfrm>
          <a:prstGeom prst="ellipse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>
            <a:off x="10469880" y="5257800"/>
            <a:ext cx="1600200" cy="1143000"/>
          </a:xfrm>
          <a:prstGeom prst="ellipse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>
            <a:off x="50292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>
            <a:off x="704088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>
            <a:off x="905256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>
            <a:off x="1106424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>
            <a:off x="1307592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>
            <a:off x="1508760" y="580644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Oval 11"/>
          <p:cNvSpPr/>
          <p:nvPr/>
        </p:nvSpPr>
        <p:spPr>
          <a:xfrm>
            <a:off x="50292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Oval 12"/>
          <p:cNvSpPr/>
          <p:nvPr/>
        </p:nvSpPr>
        <p:spPr>
          <a:xfrm>
            <a:off x="704088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Oval 13"/>
          <p:cNvSpPr/>
          <p:nvPr/>
        </p:nvSpPr>
        <p:spPr>
          <a:xfrm>
            <a:off x="905256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Oval 14"/>
          <p:cNvSpPr/>
          <p:nvPr/>
        </p:nvSpPr>
        <p:spPr>
          <a:xfrm>
            <a:off x="1106424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Oval 15"/>
          <p:cNvSpPr/>
          <p:nvPr/>
        </p:nvSpPr>
        <p:spPr>
          <a:xfrm>
            <a:off x="1307592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Oval 16"/>
          <p:cNvSpPr/>
          <p:nvPr/>
        </p:nvSpPr>
        <p:spPr>
          <a:xfrm>
            <a:off x="1508760" y="5989320"/>
            <a:ext cx="41148" cy="41148"/>
          </a:xfrm>
          <a:prstGeom prst="ellipse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8" name="Rectangle 17"/>
          <p:cNvSpPr/>
          <p:nvPr/>
        </p:nvSpPr>
        <p:spPr>
          <a:xfrm>
            <a:off x="0" y="0"/>
            <a:ext cx="12191695" cy="786384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19" name="Picture 18" descr="EN-Funded by the EU-POS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28600" y="109728"/>
            <a:ext cx="2531844" cy="530352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063240" y="201168"/>
            <a:ext cx="3840480" cy="347472"/>
          </a:xfrm>
          <a:prstGeom prst="rect">
            <a:avLst/>
          </a:prstGeom>
          <a:noFill/>
        </p:spPr>
        <p:txBody>
          <a:bodyPr wrap="square" anchor="ctr" lIns="45720" rIns="45720" tIns="22860" bIns="22860">
            <a:spAutoFit/>
          </a:bodyPr>
          <a:lstStyle/>
          <a:p>
            <a:pPr algn="ctr"/>
            <a:r>
              <a:rPr sz="1500" b="1">
                <a:solidFill>
                  <a:srgbClr val="052B60"/>
                </a:solidFill>
                <a:latin typeface="Arial"/>
              </a:rPr>
              <a:t>Vacant Seats and Voter Participation Quiz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7479792" y="109728"/>
            <a:ext cx="123444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Implemented by:</a:t>
            </a:r>
          </a:p>
        </p:txBody>
      </p:sp>
      <p:pic>
        <p:nvPicPr>
          <p:cNvPr id="22" name="Picture 21" descr="npc_logo_trim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479792" y="292608"/>
            <a:ext cx="2029968" cy="393946"/>
          </a:xfrm>
          <a:prstGeom prst="rect">
            <a:avLst/>
          </a:prstGeom>
        </p:spPr>
      </p:pic>
      <p:sp>
        <p:nvSpPr>
          <p:cNvPr id="23" name="TextBox 22"/>
          <p:cNvSpPr txBox="1"/>
          <p:nvPr/>
        </p:nvSpPr>
        <p:spPr>
          <a:xfrm>
            <a:off x="9802368" y="109728"/>
            <a:ext cx="150876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20" b="1">
                <a:solidFill>
                  <a:srgbClr val="515C70"/>
                </a:solidFill>
                <a:latin typeface="Arial"/>
              </a:rPr>
              <a:t>In partnership with:</a:t>
            </a:r>
          </a:p>
        </p:txBody>
      </p:sp>
      <p:sp>
        <p:nvSpPr>
          <p:cNvPr id="24" name="Rounded Rectangle 23"/>
          <p:cNvSpPr/>
          <p:nvPr/>
        </p:nvSpPr>
        <p:spPr>
          <a:xfrm>
            <a:off x="9802368" y="292608"/>
            <a:ext cx="2084831" cy="310896"/>
          </a:xfrm>
          <a:prstGeom prst="roundRect">
            <a:avLst/>
          </a:prstGeom>
          <a:solidFill>
            <a:srgbClr val="F7FAFD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5" name="Picture 24" descr="wd_logo_trim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875520" y="324612"/>
            <a:ext cx="210312" cy="215102"/>
          </a:xfrm>
          <a:prstGeom prst="rect">
            <a:avLst/>
          </a:prstGeom>
        </p:spPr>
      </p:pic>
      <p:sp>
        <p:nvSpPr>
          <p:cNvPr id="26" name="TextBox 25"/>
          <p:cNvSpPr txBox="1"/>
          <p:nvPr/>
        </p:nvSpPr>
        <p:spPr>
          <a:xfrm>
            <a:off x="10131552" y="365760"/>
            <a:ext cx="155448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780" b="1">
                <a:solidFill>
                  <a:srgbClr val="052B60"/>
                </a:solidFill>
                <a:latin typeface="Arial"/>
              </a:rPr>
              <a:t>Women &amp; Democracy</a:t>
            </a:r>
          </a:p>
        </p:txBody>
      </p:sp>
      <p:sp>
        <p:nvSpPr>
          <p:cNvPr id="27" name="Rectangle 26"/>
          <p:cNvSpPr/>
          <p:nvPr/>
        </p:nvSpPr>
        <p:spPr>
          <a:xfrm>
            <a:off x="0" y="768096"/>
            <a:ext cx="12191695" cy="32004"/>
          </a:xfrm>
          <a:prstGeom prst="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ounded Rectangle 27"/>
          <p:cNvSpPr/>
          <p:nvPr/>
        </p:nvSpPr>
        <p:spPr>
          <a:xfrm rot="21480000">
            <a:off x="713232" y="1051560"/>
            <a:ext cx="658368" cy="457200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713232" y="1088136"/>
            <a:ext cx="658368" cy="42062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700" b="1">
                <a:solidFill>
                  <a:srgbClr val="FFFFFF"/>
                </a:solidFill>
                <a:latin typeface="Arial"/>
              </a:rPr>
              <a:t>Q7</a:t>
            </a:r>
          </a:p>
        </p:txBody>
      </p:sp>
      <p:sp>
        <p:nvSpPr>
          <p:cNvPr id="30" name="TextBox 29"/>
          <p:cNvSpPr txBox="1"/>
          <p:nvPr/>
        </p:nvSpPr>
        <p:spPr>
          <a:xfrm>
            <a:off x="1536192" y="1014984"/>
            <a:ext cx="6172200" cy="749808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2300" b="1">
                <a:solidFill>
                  <a:srgbClr val="091F40"/>
                </a:solidFill>
                <a:latin typeface="Arial"/>
              </a:rPr>
              <a:t>When is a local council by-election not mandatory under the 12th Amendment?</a:t>
            </a:r>
          </a:p>
        </p:txBody>
      </p:sp>
      <p:sp>
        <p:nvSpPr>
          <p:cNvPr id="31" name="Rounded Rectangle 30"/>
          <p:cNvSpPr/>
          <p:nvPr/>
        </p:nvSpPr>
        <p:spPr>
          <a:xfrm>
            <a:off x="804672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2" name="Rounded Rectangle 31"/>
          <p:cNvSpPr/>
          <p:nvPr/>
        </p:nvSpPr>
        <p:spPr>
          <a:xfrm rot="21300000">
            <a:off x="969264" y="2350008"/>
            <a:ext cx="384048" cy="384048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3" name="TextBox 32"/>
          <p:cNvSpPr txBox="1"/>
          <p:nvPr/>
        </p:nvSpPr>
        <p:spPr>
          <a:xfrm>
            <a:off x="969264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A</a:t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1499616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When the remaining council term is 365 days or less</a:t>
            </a:r>
          </a:p>
        </p:txBody>
      </p:sp>
      <p:sp>
        <p:nvSpPr>
          <p:cNvPr id="35" name="Rounded Rectangle 34"/>
          <p:cNvSpPr/>
          <p:nvPr/>
        </p:nvSpPr>
        <p:spPr>
          <a:xfrm>
            <a:off x="4361688" y="214884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6" name="Rounded Rectangle 35"/>
          <p:cNvSpPr/>
          <p:nvPr/>
        </p:nvSpPr>
        <p:spPr>
          <a:xfrm rot="240000">
            <a:off x="4526279" y="2350008"/>
            <a:ext cx="384048" cy="384048"/>
          </a:xfrm>
          <a:prstGeom prst="round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TextBox 36"/>
          <p:cNvSpPr txBox="1"/>
          <p:nvPr/>
        </p:nvSpPr>
        <p:spPr>
          <a:xfrm>
            <a:off x="4526279" y="238658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B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5056631" y="235915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Whenever turnout is low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804672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Rounded Rectangle 39"/>
          <p:cNvSpPr/>
          <p:nvPr/>
        </p:nvSpPr>
        <p:spPr>
          <a:xfrm rot="21420000">
            <a:off x="969264" y="3584448"/>
            <a:ext cx="384048" cy="384048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1" name="TextBox 40"/>
          <p:cNvSpPr txBox="1"/>
          <p:nvPr/>
        </p:nvSpPr>
        <p:spPr>
          <a:xfrm>
            <a:off x="969264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091F40"/>
                </a:solidFill>
                <a:latin typeface="Arial"/>
              </a:rPr>
              <a:t>C</a:t>
            </a:r>
          </a:p>
        </p:txBody>
      </p:sp>
      <p:sp>
        <p:nvSpPr>
          <p:cNvPr id="42" name="TextBox 41"/>
          <p:cNvSpPr txBox="1"/>
          <p:nvPr/>
        </p:nvSpPr>
        <p:spPr>
          <a:xfrm>
            <a:off x="1499616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If the seat is in an island</a:t>
            </a:r>
          </a:p>
        </p:txBody>
      </p:sp>
      <p:sp>
        <p:nvSpPr>
          <p:cNvPr id="43" name="Rounded Rectangle 42"/>
          <p:cNvSpPr/>
          <p:nvPr/>
        </p:nvSpPr>
        <p:spPr>
          <a:xfrm>
            <a:off x="4361688" y="3383280"/>
            <a:ext cx="3246120" cy="914400"/>
          </a:xfrm>
          <a:prstGeom prst="roundRect">
            <a:avLst/>
          </a:prstGeom>
          <a:solidFill>
            <a:srgbClr val="FFFFFF"/>
          </a:solidFill>
          <a:ln w="889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4" name="Rounded Rectangle 43"/>
          <p:cNvSpPr/>
          <p:nvPr/>
        </p:nvSpPr>
        <p:spPr>
          <a:xfrm rot="180000">
            <a:off x="4526279" y="3584448"/>
            <a:ext cx="384048" cy="384048"/>
          </a:xfrm>
          <a:prstGeom prst="roundRect">
            <a:avLst/>
          </a:prstGeom>
          <a:solidFill>
            <a:srgbClr val="FF5C9E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526279" y="3621024"/>
            <a:ext cx="384048" cy="347472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400" b="1">
                <a:solidFill>
                  <a:srgbClr val="FFFFFF"/>
                </a:solidFill>
                <a:latin typeface="Arial"/>
              </a:rPr>
              <a:t>D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5056631" y="3593592"/>
            <a:ext cx="2331720" cy="411480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450" b="0">
                <a:solidFill>
                  <a:srgbClr val="091F40"/>
                </a:solidFill>
                <a:latin typeface="Arial"/>
              </a:rPr>
              <a:t>If people discuss it online</a:t>
            </a:r>
          </a:p>
        </p:txBody>
      </p:sp>
      <p:sp>
        <p:nvSpPr>
          <p:cNvPr id="47" name="Rounded Rectangle 46"/>
          <p:cNvSpPr/>
          <p:nvPr/>
        </p:nvSpPr>
        <p:spPr>
          <a:xfrm>
            <a:off x="804672" y="4617720"/>
            <a:ext cx="6812280" cy="960120"/>
          </a:xfrm>
          <a:prstGeom prst="roundRect">
            <a:avLst/>
          </a:prstGeom>
          <a:solidFill>
            <a:srgbClr val="FFFFFF"/>
          </a:solidFill>
          <a:ln w="15240">
            <a:solidFill>
              <a:srgbClr val="22AF7A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8" name="TextBox 47"/>
          <p:cNvSpPr txBox="1"/>
          <p:nvPr/>
        </p:nvSpPr>
        <p:spPr>
          <a:xfrm>
            <a:off x="1033271" y="4718304"/>
            <a:ext cx="1600200" cy="182880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1150" b="1">
                <a:solidFill>
                  <a:srgbClr val="0054A4"/>
                </a:solidFill>
                <a:latin typeface="Arial"/>
              </a:rPr>
              <a:t>Maldives context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1033271" y="5010912"/>
            <a:ext cx="6217920" cy="347472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l"/>
            <a:r>
              <a:rPr sz="1220" b="0">
                <a:solidFill>
                  <a:srgbClr val="515C70"/>
                </a:solidFill>
                <a:latin typeface="Arial"/>
              </a:rPr>
              <a:t>A by-election is not mandatory if the remaining term of the council is 365 days or less at the time of vacancy.</a:t>
            </a:r>
          </a:p>
        </p:txBody>
      </p:sp>
      <p:sp>
        <p:nvSpPr>
          <p:cNvPr id="50" name="Rounded Rectangle 49"/>
          <p:cNvSpPr/>
          <p:nvPr/>
        </p:nvSpPr>
        <p:spPr>
          <a:xfrm>
            <a:off x="8119872" y="1225296"/>
            <a:ext cx="3063240" cy="3977639"/>
          </a:xfrm>
          <a:prstGeom prst="roundRect">
            <a:avLst/>
          </a:prstGeom>
          <a:solidFill>
            <a:srgbClr val="FFFFFF"/>
          </a:solidFill>
          <a:ln w="10160">
            <a:solidFill>
              <a:srgbClr val="D5E0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51" name="Picture 50" descr="electionday_youth_illustration.jp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302752" y="1408176"/>
            <a:ext cx="2697480" cy="2148840"/>
          </a:xfrm>
          <a:prstGeom prst="rect">
            <a:avLst/>
          </a:prstGeom>
        </p:spPr>
      </p:pic>
      <p:sp>
        <p:nvSpPr>
          <p:cNvPr id="52" name="TextBox 51"/>
          <p:cNvSpPr txBox="1"/>
          <p:nvPr/>
        </p:nvSpPr>
        <p:spPr>
          <a:xfrm>
            <a:off x="8339327" y="3840480"/>
            <a:ext cx="2606040" cy="512064"/>
          </a:xfrm>
          <a:prstGeom prst="rect">
            <a:avLst/>
          </a:prstGeom>
          <a:noFill/>
        </p:spPr>
        <p:txBody>
          <a:bodyPr wrap="square" anchor="t" lIns="45720" rIns="45720" tIns="22860" bIns="22860">
            <a:spAutoFit/>
          </a:bodyPr>
          <a:lstStyle/>
          <a:p>
            <a:pPr algn="ctr"/>
            <a:r>
              <a:rPr sz="1700" b="1">
                <a:solidFill>
                  <a:srgbClr val="091F40"/>
                </a:solidFill>
                <a:latin typeface="Arial"/>
              </a:rPr>
              <a:t>Prepare early. Vote peacefully.</a:t>
            </a:r>
          </a:p>
        </p:txBody>
      </p:sp>
      <p:sp>
        <p:nvSpPr>
          <p:cNvPr id="53" name="Rounded Rectangle 52"/>
          <p:cNvSpPr/>
          <p:nvPr/>
        </p:nvSpPr>
        <p:spPr>
          <a:xfrm rot="120000">
            <a:off x="8577072" y="4572000"/>
            <a:ext cx="2103120" cy="347472"/>
          </a:xfrm>
          <a:prstGeom prst="roundRect">
            <a:avLst/>
          </a:prstGeom>
          <a:solidFill>
            <a:srgbClr val="FFC94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4" name="TextBox 53"/>
          <p:cNvSpPr txBox="1"/>
          <p:nvPr/>
        </p:nvSpPr>
        <p:spPr>
          <a:xfrm>
            <a:off x="8577072" y="4608576"/>
            <a:ext cx="2103120" cy="310896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1100" b="1">
                <a:solidFill>
                  <a:srgbClr val="091F40"/>
                </a:solidFill>
                <a:latin typeface="Arial"/>
              </a:rPr>
              <a:t>Discuss with your group</a:t>
            </a:r>
          </a:p>
        </p:txBody>
      </p:sp>
      <p:sp>
        <p:nvSpPr>
          <p:cNvPr id="55" name="Rectangle 54"/>
          <p:cNvSpPr/>
          <p:nvPr/>
        </p:nvSpPr>
        <p:spPr>
          <a:xfrm>
            <a:off x="0" y="6492240"/>
            <a:ext cx="12191695" cy="365760"/>
          </a:xfrm>
          <a:prstGeom prst="rect">
            <a:avLst/>
          </a:prstGeom>
          <a:solidFill>
            <a:srgbClr val="052B6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6" name="Rectangle 55"/>
          <p:cNvSpPr/>
          <p:nvPr/>
        </p:nvSpPr>
        <p:spPr>
          <a:xfrm>
            <a:off x="0" y="6437376"/>
            <a:ext cx="12191695" cy="54864"/>
          </a:xfrm>
          <a:prstGeom prst="rect">
            <a:avLst/>
          </a:prstGeom>
          <a:solidFill>
            <a:srgbClr val="22AF7A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7" name="TextBox 56"/>
          <p:cNvSpPr txBox="1"/>
          <p:nvPr/>
        </p:nvSpPr>
        <p:spPr>
          <a:xfrm>
            <a:off x="320040" y="6565392"/>
            <a:ext cx="4572000" cy="128016"/>
          </a:xfrm>
          <a:prstGeom prst="rect">
            <a:avLst/>
          </a:prstGeom>
          <a:noFill/>
        </p:spPr>
        <p:txBody>
          <a:bodyPr wrap="square" anchor="t" lIns="0" rIns="0" tIns="0" bIns="0">
            <a:spAutoFit/>
          </a:bodyPr>
          <a:lstStyle/>
          <a:p>
            <a:pPr algn="l"/>
            <a:r>
              <a:rPr sz="850" b="0">
                <a:solidFill>
                  <a:srgbClr val="FFFFFF"/>
                </a:solidFill>
                <a:latin typeface="Arial"/>
              </a:rPr>
              <a:t>W&amp;D Election Awareness Hub  •  Quiz 7</a:t>
            </a:r>
          </a:p>
        </p:txBody>
      </p:sp>
      <p:sp>
        <p:nvSpPr>
          <p:cNvPr id="58" name="Rounded Rectangle 57"/>
          <p:cNvSpPr/>
          <p:nvPr/>
        </p:nvSpPr>
        <p:spPr>
          <a:xfrm>
            <a:off x="11475720" y="6547104"/>
            <a:ext cx="411480" cy="164592"/>
          </a:xfrm>
          <a:prstGeom prst="roundRect">
            <a:avLst/>
          </a:prstGeom>
          <a:solidFill>
            <a:srgbClr val="0054A4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9" name="TextBox 58"/>
          <p:cNvSpPr txBox="1"/>
          <p:nvPr/>
        </p:nvSpPr>
        <p:spPr>
          <a:xfrm>
            <a:off x="11475720" y="6537960"/>
            <a:ext cx="411480" cy="146304"/>
          </a:xfrm>
          <a:prstGeom prst="rect">
            <a:avLst/>
          </a:prstGeom>
          <a:noFill/>
        </p:spPr>
        <p:txBody>
          <a:bodyPr wrap="square" anchor="ctr" lIns="0" rIns="0" tIns="0" bIns="0">
            <a:spAutoFit/>
          </a:bodyPr>
          <a:lstStyle/>
          <a:p>
            <a:pPr algn="ctr"/>
            <a:r>
              <a:rPr sz="800" b="1">
                <a:solidFill>
                  <a:srgbClr val="FFFFFF"/>
                </a:solidFill>
                <a:latin typeface="Arial"/>
              </a:rPr>
              <a:t>9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